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9" r:id="rId1"/>
  </p:sldMasterIdLst>
  <p:notesMasterIdLst>
    <p:notesMasterId r:id="rId31"/>
  </p:notesMasterIdLst>
  <p:handoutMasterIdLst>
    <p:handoutMasterId r:id="rId32"/>
  </p:handoutMasterIdLst>
  <p:sldIdLst>
    <p:sldId id="340" r:id="rId2"/>
    <p:sldId id="371" r:id="rId3"/>
    <p:sldId id="341" r:id="rId4"/>
    <p:sldId id="352" r:id="rId5"/>
    <p:sldId id="347" r:id="rId6"/>
    <p:sldId id="351" r:id="rId7"/>
    <p:sldId id="349" r:id="rId8"/>
    <p:sldId id="350" r:id="rId9"/>
    <p:sldId id="385" r:id="rId10"/>
    <p:sldId id="379" r:id="rId11"/>
    <p:sldId id="380" r:id="rId12"/>
    <p:sldId id="381" r:id="rId13"/>
    <p:sldId id="382" r:id="rId14"/>
    <p:sldId id="383" r:id="rId15"/>
    <p:sldId id="384" r:id="rId16"/>
    <p:sldId id="367" r:id="rId17"/>
    <p:sldId id="368" r:id="rId18"/>
    <p:sldId id="369" r:id="rId19"/>
    <p:sldId id="374" r:id="rId20"/>
    <p:sldId id="361" r:id="rId21"/>
    <p:sldId id="344" r:id="rId22"/>
    <p:sldId id="375" r:id="rId23"/>
    <p:sldId id="346" r:id="rId24"/>
    <p:sldId id="366" r:id="rId25"/>
    <p:sldId id="365" r:id="rId26"/>
    <p:sldId id="376" r:id="rId27"/>
    <p:sldId id="377" r:id="rId28"/>
    <p:sldId id="378" r:id="rId29"/>
    <p:sldId id="354" r:id="rId30"/>
  </p:sldIdLst>
  <p:sldSz cx="9144000" cy="6858000" type="screen4x3"/>
  <p:notesSz cx="7053263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093" autoAdjust="0"/>
    <p:restoredTop sz="94664" autoAdjust="0"/>
  </p:normalViewPr>
  <p:slideViewPr>
    <p:cSldViewPr>
      <p:cViewPr>
        <p:scale>
          <a:sx n="118" d="100"/>
          <a:sy n="118" d="100"/>
        </p:scale>
        <p:origin x="-1104" y="3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9" d="100"/>
        <a:sy n="119" d="100"/>
      </p:scale>
      <p:origin x="0" y="280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5138"/>
          </a:xfrm>
          <a:prstGeom prst="rect">
            <a:avLst/>
          </a:prstGeom>
        </p:spPr>
        <p:txBody>
          <a:bodyPr vert="horz" lIns="93491" tIns="46746" rIns="93491" bIns="46746" rtlCol="0"/>
          <a:lstStyle>
            <a:lvl1pPr algn="l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738" y="0"/>
            <a:ext cx="3055937" cy="465138"/>
          </a:xfrm>
          <a:prstGeom prst="rect">
            <a:avLst/>
          </a:prstGeom>
        </p:spPr>
        <p:txBody>
          <a:bodyPr vert="horz" lIns="93491" tIns="46746" rIns="93491" bIns="46746" rtlCol="0"/>
          <a:lstStyle>
            <a:lvl1pPr algn="r">
              <a:defRPr sz="1300" smtClean="0"/>
            </a:lvl1pPr>
          </a:lstStyle>
          <a:p>
            <a:pPr>
              <a:defRPr/>
            </a:pPr>
            <a:fld id="{6B6C6FFD-9D65-4E9A-83C9-9BE78601A9A8}" type="datetimeFigureOut">
              <a:rPr lang="en-US"/>
              <a:pPr>
                <a:defRPr/>
              </a:pPr>
              <a:t>4/5/16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55938" cy="465138"/>
          </a:xfrm>
          <a:prstGeom prst="rect">
            <a:avLst/>
          </a:prstGeom>
        </p:spPr>
        <p:txBody>
          <a:bodyPr vert="horz" lIns="93491" tIns="46746" rIns="93491" bIns="46746" rtlCol="0" anchor="b"/>
          <a:lstStyle>
            <a:lvl1pPr algn="l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738" y="8842375"/>
            <a:ext cx="3055937" cy="465138"/>
          </a:xfrm>
          <a:prstGeom prst="rect">
            <a:avLst/>
          </a:prstGeom>
        </p:spPr>
        <p:txBody>
          <a:bodyPr vert="horz" lIns="93491" tIns="46746" rIns="93491" bIns="46746" rtlCol="0" anchor="b"/>
          <a:lstStyle>
            <a:lvl1pPr algn="r">
              <a:defRPr sz="1300" smtClean="0"/>
            </a:lvl1pPr>
          </a:lstStyle>
          <a:p>
            <a:pPr>
              <a:defRPr/>
            </a:pPr>
            <a:fld id="{8115CB13-25AE-4C84-9A9D-7268DDD56C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4868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5138"/>
          </a:xfrm>
          <a:prstGeom prst="rect">
            <a:avLst/>
          </a:prstGeom>
        </p:spPr>
        <p:txBody>
          <a:bodyPr vert="horz" lIns="93491" tIns="46746" rIns="93491" bIns="46746" rtlCol="0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5138"/>
          </a:xfrm>
          <a:prstGeom prst="rect">
            <a:avLst/>
          </a:prstGeom>
        </p:spPr>
        <p:txBody>
          <a:bodyPr vert="horz" lIns="93491" tIns="46746" rIns="93491" bIns="46746" rtlCol="0"/>
          <a:lstStyle>
            <a:lvl1pPr algn="r">
              <a:defRPr sz="1300"/>
            </a:lvl1pPr>
          </a:lstStyle>
          <a:p>
            <a:pPr>
              <a:defRPr/>
            </a:pPr>
            <a:fld id="{408D07C3-DF3C-4C24-840E-4E2B31FD5DBC}" type="datetimeFigureOut">
              <a:rPr lang="en-US"/>
              <a:pPr>
                <a:defRPr/>
              </a:pPr>
              <a:t>4/5/16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2963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1" tIns="46746" rIns="93491" bIns="46746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21188"/>
            <a:ext cx="5643563" cy="4189412"/>
          </a:xfrm>
          <a:prstGeom prst="rect">
            <a:avLst/>
          </a:prstGeom>
        </p:spPr>
        <p:txBody>
          <a:bodyPr vert="horz" lIns="93491" tIns="46746" rIns="93491" bIns="46746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55938" cy="465138"/>
          </a:xfrm>
          <a:prstGeom prst="rect">
            <a:avLst/>
          </a:prstGeom>
        </p:spPr>
        <p:txBody>
          <a:bodyPr vert="horz" lIns="93491" tIns="46746" rIns="93491" bIns="46746" rtlCol="0" anchor="b"/>
          <a:lstStyle>
            <a:lvl1pPr algn="l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738" y="8842375"/>
            <a:ext cx="3055937" cy="465138"/>
          </a:xfrm>
          <a:prstGeom prst="rect">
            <a:avLst/>
          </a:prstGeom>
        </p:spPr>
        <p:txBody>
          <a:bodyPr vert="horz" lIns="93491" tIns="46746" rIns="93491" bIns="46746" rtlCol="0" anchor="b"/>
          <a:lstStyle>
            <a:lvl1pPr algn="r">
              <a:defRPr sz="1300"/>
            </a:lvl1pPr>
          </a:lstStyle>
          <a:p>
            <a:pPr>
              <a:defRPr/>
            </a:pPr>
            <a:fld id="{6C13362F-6892-48CF-94EA-C79A04A45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1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  <a:prstGeom prst="rect">
            <a:avLst/>
          </a:prstGeo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621EF04D-FD3C-4330-ABF4-89216443D4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FF7E64D-7097-4142-A28D-D888D6EE3C4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36D57E5-27A0-468F-AEB3-2837DFC429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FA30156-5E36-4D03-AD04-4D87A93D51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D73A9AD-F955-4330-8A45-E43E360657B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948B705-5C0E-4623-B413-76B34AA14D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E4DB56-5064-45EB-B461-7F1A10E5870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427E816-52FB-4E50-A7E5-A3D67E4EB7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7A05BDB-C1E9-41D9-8415-72EF5F4589C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90EC62-8B66-423D-A062-007602554D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520C404-D7AD-4D8B-ADEC-746BBE848F4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2"/>
            <a:ext cx="3679116" cy="783511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7073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398" y="1027664"/>
            <a:ext cx="7391402" cy="114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209800"/>
            <a:ext cx="7391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8" name="Picture 47"/>
          <p:cNvPicPr>
            <a:picLocks noChangeAspect="1"/>
          </p:cNvPicPr>
          <p:nvPr userDrawn="1"/>
        </p:nvPicPr>
        <p:blipFill rotWithShape="1">
          <a:blip r:embed="rId13"/>
          <a:srcRect r="51508" b="18985"/>
          <a:stretch/>
        </p:blipFill>
        <p:spPr>
          <a:xfrm>
            <a:off x="5105400" y="0"/>
            <a:ext cx="2666999" cy="7032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4488" indent="-344488" algn="l" defTabSz="914400" rtl="0" eaLnBrk="1" latinLnBrk="0" hangingPunct="1">
        <a:spcBef>
          <a:spcPct val="20000"/>
        </a:spcBef>
        <a:buClr>
          <a:schemeClr val="accent5">
            <a:lumMod val="75000"/>
          </a:schemeClr>
        </a:buClr>
        <a:buSzPct val="100000"/>
        <a:buFont typeface="Wingdings" charset="2"/>
        <a:buChar char="ü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8975" indent="-344488" algn="l" defTabSz="914400" rtl="0" eaLnBrk="1" latinLnBrk="0" hangingPunct="1">
        <a:spcBef>
          <a:spcPct val="20000"/>
        </a:spcBef>
        <a:buClr>
          <a:schemeClr val="accent5">
            <a:lumMod val="75000"/>
          </a:schemeClr>
        </a:buClr>
        <a:buSzPct val="100000"/>
        <a:buFont typeface="Wingdings" charset="2"/>
        <a:buChar char="§"/>
        <a:tabLst>
          <a:tab pos="569913" algn="l"/>
        </a:tabLst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housing.org/" TargetMode="External"/><Relationship Id="rId4" Type="http://schemas.openxmlformats.org/officeDocument/2006/relationships/hyperlink" Target="http://www.ic.org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ainesvillecohousing.or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590800"/>
            <a:ext cx="3333750" cy="3333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830" y="381000"/>
            <a:ext cx="1900890" cy="158565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81000" y="685800"/>
            <a:ext cx="4114800" cy="4953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sz="5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3975" dist="50800" dir="2700000" algn="tl" rotWithShape="0">
                    <a:srgbClr val="000000">
                      <a:alpha val="43000"/>
                    </a:srgbClr>
                  </a:outerShdw>
                </a:effectLst>
              </a:rPr>
              <a:t>Gainesville </a:t>
            </a:r>
            <a:r>
              <a:rPr lang="en-US" sz="52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3975" dist="50800" dir="2700000" algn="tl" rotWithShape="0">
                    <a:srgbClr val="000000">
                      <a:alpha val="43000"/>
                    </a:srgbClr>
                  </a:outerShdw>
                </a:effectLst>
              </a:rPr>
              <a:t>Cohousing</a:t>
            </a:r>
            <a:endParaRPr lang="en-US" sz="5200" dirty="0" smtClean="0">
              <a:solidFill>
                <a:schemeClr val="accent1">
                  <a:lumMod val="50000"/>
                </a:schemeClr>
              </a:solidFill>
              <a:effectLst>
                <a:outerShdw blurRad="53975" dist="50800" dir="27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33400" y="6248400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000" dirty="0" smtClean="0">
                <a:solidFill>
                  <a:srgbClr val="4A6300"/>
                </a:solidFill>
              </a:rPr>
              <a:t>December 2015 </a:t>
            </a:r>
            <a:r>
              <a:rPr lang="en-US" sz="2000" dirty="0" smtClean="0">
                <a:solidFill>
                  <a:srgbClr val="4A6300"/>
                </a:solidFill>
                <a:latin typeface="Wingdings"/>
                <a:ea typeface="Wingdings"/>
                <a:cs typeface="Wingdings"/>
                <a:sym typeface="Wingdings"/>
              </a:rPr>
              <a:t></a:t>
            </a:r>
            <a:r>
              <a:rPr lang="en-US" sz="2000" dirty="0" smtClean="0">
                <a:solidFill>
                  <a:srgbClr val="4A6300"/>
                </a:solidFill>
              </a:rPr>
              <a:t> www.gainesvillecohousing.org</a:t>
            </a:r>
          </a:p>
        </p:txBody>
      </p:sp>
    </p:spTree>
    <p:extLst>
      <p:ext uri="{BB962C8B-B14F-4D97-AF65-F5344CB8AC3E}">
        <p14:creationId xmlns:p14="http://schemas.microsoft.com/office/powerpoint/2010/main" val="1729839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Frog Song, Cotati, 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30 families</a:t>
            </a:r>
          </a:p>
          <a:p>
            <a:r>
              <a:rPr lang="en-US" dirty="0" smtClean="0"/>
              <a:t>Townhouses</a:t>
            </a:r>
          </a:p>
          <a:p>
            <a:r>
              <a:rPr lang="en-US" dirty="0" smtClean="0"/>
              <a:t>Est. 2003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09800"/>
            <a:ext cx="5491892" cy="36576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1686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La </a:t>
            </a:r>
            <a:r>
              <a:rPr lang="en-US" dirty="0" smtClean="0"/>
              <a:t>Querencia, Fresno, </a:t>
            </a:r>
            <a:r>
              <a:rPr lang="en-US" dirty="0"/>
              <a:t>C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28 homes </a:t>
            </a:r>
            <a:endParaRPr lang="en-US" dirty="0"/>
          </a:p>
          <a:p>
            <a:r>
              <a:rPr lang="en-US" dirty="0" smtClean="0"/>
              <a:t>3 acres</a:t>
            </a:r>
            <a:endParaRPr lang="en-US" dirty="0"/>
          </a:p>
          <a:p>
            <a:r>
              <a:rPr lang="en-US" dirty="0" smtClean="0"/>
              <a:t>Est. 2008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09800"/>
            <a:ext cx="5486400" cy="41148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985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Acequia, Albuquerque, NM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10 homes</a:t>
            </a:r>
          </a:p>
          <a:p>
            <a:r>
              <a:rPr lang="en-US" dirty="0" smtClean="0"/>
              <a:t>1+ acre</a:t>
            </a:r>
          </a:p>
          <a:p>
            <a:r>
              <a:rPr lang="en-US" dirty="0" smtClean="0"/>
              <a:t>Est. 2013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448"/>
          <a:stretch/>
        </p:blipFill>
        <p:spPr>
          <a:xfrm>
            <a:off x="2743200" y="3429000"/>
            <a:ext cx="6171706" cy="2667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7141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Frog Song, Cotati, 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30 families</a:t>
            </a:r>
          </a:p>
          <a:p>
            <a:r>
              <a:rPr lang="en-US" dirty="0" smtClean="0"/>
              <a:t>Townhouses</a:t>
            </a:r>
          </a:p>
          <a:p>
            <a:r>
              <a:rPr lang="en-US" dirty="0" smtClean="0"/>
              <a:t>Est. 2003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09800"/>
            <a:ext cx="5491892" cy="36576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1686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La </a:t>
            </a:r>
            <a:r>
              <a:rPr lang="en-US" dirty="0" smtClean="0"/>
              <a:t>Querencia, Fresno, </a:t>
            </a:r>
            <a:r>
              <a:rPr lang="en-US" dirty="0"/>
              <a:t>C</a:t>
            </a:r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28 homes </a:t>
            </a:r>
            <a:endParaRPr lang="en-US" dirty="0"/>
          </a:p>
          <a:p>
            <a:r>
              <a:rPr lang="en-US" dirty="0" smtClean="0"/>
              <a:t>3 acres</a:t>
            </a:r>
            <a:endParaRPr lang="en-US" dirty="0"/>
          </a:p>
          <a:p>
            <a:r>
              <a:rPr lang="en-US" dirty="0" smtClean="0"/>
              <a:t>Est. 2008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09800"/>
            <a:ext cx="5486400" cy="41148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985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Acequia, Albuquerque, NM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Urban</a:t>
            </a:r>
          </a:p>
          <a:p>
            <a:r>
              <a:rPr lang="en-US" dirty="0" smtClean="0"/>
              <a:t>10 homes</a:t>
            </a:r>
          </a:p>
          <a:p>
            <a:r>
              <a:rPr lang="en-US" dirty="0" smtClean="0"/>
              <a:t>1+ acre</a:t>
            </a:r>
          </a:p>
          <a:p>
            <a:r>
              <a:rPr lang="en-US" dirty="0" smtClean="0"/>
              <a:t>Est. 2013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448"/>
          <a:stretch/>
        </p:blipFill>
        <p:spPr>
          <a:xfrm>
            <a:off x="2743200" y="3429000"/>
            <a:ext cx="6171706" cy="2667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7141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Arcadia, Chapel Hill, NC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Rural</a:t>
            </a:r>
          </a:p>
          <a:p>
            <a:r>
              <a:rPr lang="en-US" dirty="0" smtClean="0"/>
              <a:t>33 homes </a:t>
            </a:r>
            <a:endParaRPr lang="en-US" dirty="0"/>
          </a:p>
          <a:p>
            <a:r>
              <a:rPr lang="en-US" dirty="0" smtClean="0"/>
              <a:t>10 acres</a:t>
            </a:r>
          </a:p>
          <a:p>
            <a:r>
              <a:rPr lang="en-US" dirty="0" smtClean="0"/>
              <a:t>Est. 1999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209800"/>
            <a:ext cx="4953000" cy="394692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7835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East Lake Commons, Decatur, GA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733800" cy="3886200"/>
          </a:xfrm>
        </p:spPr>
        <p:txBody>
          <a:bodyPr/>
          <a:lstStyle/>
          <a:p>
            <a:r>
              <a:rPr lang="en-US" dirty="0" smtClean="0"/>
              <a:t>Rural</a:t>
            </a:r>
          </a:p>
          <a:p>
            <a:r>
              <a:rPr lang="en-US" dirty="0" smtClean="0"/>
              <a:t>67 homes </a:t>
            </a:r>
            <a:endParaRPr lang="en-US" dirty="0"/>
          </a:p>
          <a:p>
            <a:r>
              <a:rPr lang="en-US" dirty="0" smtClean="0"/>
              <a:t>20 acres</a:t>
            </a:r>
            <a:endParaRPr lang="en-US" dirty="0"/>
          </a:p>
          <a:p>
            <a:r>
              <a:rPr lang="en-US" dirty="0" smtClean="0"/>
              <a:t>Est. 1999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493" t="4260" b="6892"/>
          <a:stretch/>
        </p:blipFill>
        <p:spPr>
          <a:xfrm>
            <a:off x="2743200" y="3124200"/>
            <a:ext cx="6179162" cy="294861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5293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Eno</a:t>
            </a:r>
            <a:r>
              <a:rPr lang="en-US" dirty="0" smtClean="0"/>
              <a:t> Commons, Durham, NC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Rural</a:t>
            </a:r>
          </a:p>
          <a:p>
            <a:r>
              <a:rPr lang="en-US" dirty="0" smtClean="0"/>
              <a:t>22 homes</a:t>
            </a:r>
          </a:p>
          <a:p>
            <a:r>
              <a:rPr lang="en-US" dirty="0" smtClean="0"/>
              <a:t>11 acres</a:t>
            </a:r>
          </a:p>
          <a:p>
            <a:r>
              <a:rPr lang="en-US" dirty="0" smtClean="0"/>
              <a:t>Est. 2000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286000"/>
            <a:ext cx="5943600" cy="39624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8108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Older Women’s Co-Housing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048000"/>
            <a:ext cx="4922370" cy="25146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914400" y="2286000"/>
            <a:ext cx="2743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As an alternative to living alone OWCH is a group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of women over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50 who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are creating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their own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community in a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purpose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-built block of flats in 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North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cs typeface="Century Gothic"/>
              </a:rPr>
              <a:t>London</a:t>
            </a:r>
          </a:p>
        </p:txBody>
      </p:sp>
    </p:spTree>
    <p:extLst>
      <p:ext uri="{BB962C8B-B14F-4D97-AF65-F5344CB8AC3E}">
        <p14:creationId xmlns:p14="http://schemas.microsoft.com/office/powerpoint/2010/main" val="2325704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Imagine …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l="6863" r="6863"/>
          <a:stretch>
            <a:fillRect/>
          </a:stretch>
        </p:blipFill>
        <p:spPr>
          <a:xfrm>
            <a:off x="4953000" y="2209800"/>
            <a:ext cx="3352800" cy="3886200"/>
          </a:xfrm>
        </p:spPr>
      </p:pic>
      <p:sp>
        <p:nvSpPr>
          <p:cNvPr id="7" name="TextBox 6"/>
          <p:cNvSpPr txBox="1"/>
          <p:nvPr/>
        </p:nvSpPr>
        <p:spPr>
          <a:xfrm>
            <a:off x="990600" y="2209800"/>
            <a:ext cx="38862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…strolling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down a path, safe – no cars, children playing, neighbors chatting on a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few front porches, another couple of neighbors weeding in the gardens.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US" sz="2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This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is a living neighborhood, rich in social vitality and ecological sustainability.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This is cohousing.</a:t>
            </a:r>
          </a:p>
        </p:txBody>
      </p:sp>
    </p:spTree>
    <p:extLst>
      <p:ext uri="{BB962C8B-B14F-4D97-AF65-F5344CB8AC3E}">
        <p14:creationId xmlns:p14="http://schemas.microsoft.com/office/powerpoint/2010/main" val="429198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Gainesville Cohousing, FL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3276600" cy="3886200"/>
          </a:xfrm>
        </p:spPr>
        <p:txBody>
          <a:bodyPr/>
          <a:lstStyle/>
          <a:p>
            <a:r>
              <a:rPr lang="en-US" dirty="0" smtClean="0"/>
              <a:t>Cluster subdivision</a:t>
            </a:r>
          </a:p>
          <a:p>
            <a:r>
              <a:rPr lang="en-US" dirty="0" smtClean="0"/>
              <a:t>Urban</a:t>
            </a:r>
          </a:p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in Florida</a:t>
            </a:r>
            <a:endParaRPr lang="en-US" dirty="0" smtClean="0"/>
          </a:p>
          <a:p>
            <a:r>
              <a:rPr lang="en-US" dirty="0" smtClean="0"/>
              <a:t>24 homes </a:t>
            </a:r>
            <a:endParaRPr lang="en-US" dirty="0"/>
          </a:p>
          <a:p>
            <a:r>
              <a:rPr lang="en-US" dirty="0" smtClean="0"/>
              <a:t>4.75 acres</a:t>
            </a:r>
            <a:endParaRPr lang="en-US" dirty="0"/>
          </a:p>
          <a:p>
            <a:r>
              <a:rPr lang="en-US" dirty="0" smtClean="0"/>
              <a:t>Est. 2013</a:t>
            </a:r>
          </a:p>
          <a:p>
            <a:r>
              <a:rPr lang="en-US" dirty="0" smtClean="0"/>
              <a:t>Breaking           ground        Summer 2016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895600"/>
            <a:ext cx="5415103" cy="373380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6523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4080"/>
          <a:stretch/>
        </p:blipFill>
        <p:spPr>
          <a:xfrm>
            <a:off x="-32119" y="0"/>
            <a:ext cx="9252319" cy="68101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1981200"/>
            <a:ext cx="1295400" cy="2057400"/>
          </a:xfrm>
          <a:prstGeom prst="rect">
            <a:avLst/>
          </a:prstGeom>
          <a:solidFill>
            <a:schemeClr val="bg1">
              <a:lumMod val="95000"/>
              <a:alpha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36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914400"/>
            <a:ext cx="6151087" cy="54102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590800" y="2057400"/>
            <a:ext cx="0" cy="2971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667000" y="5029200"/>
            <a:ext cx="1905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412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71600"/>
            <a:ext cx="7848600" cy="505057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398" y="838200"/>
            <a:ext cx="7391402" cy="685800"/>
          </a:xfrm>
        </p:spPr>
        <p:txBody>
          <a:bodyPr/>
          <a:lstStyle/>
          <a:p>
            <a:r>
              <a:rPr lang="en-US" dirty="0" smtClean="0"/>
              <a:t>Site Plan Concept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90600" y="5562600"/>
            <a:ext cx="48768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576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Planned Common </a:t>
            </a:r>
            <a:r>
              <a:rPr lang="en-US" dirty="0"/>
              <a:t>Facilities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 House</a:t>
            </a:r>
          </a:p>
          <a:p>
            <a:r>
              <a:rPr lang="en-US" dirty="0"/>
              <a:t>Guest House</a:t>
            </a:r>
          </a:p>
          <a:p>
            <a:r>
              <a:rPr lang="en-US" dirty="0"/>
              <a:t>Pool</a:t>
            </a:r>
          </a:p>
          <a:p>
            <a:r>
              <a:rPr lang="en-US" dirty="0"/>
              <a:t>Playground</a:t>
            </a:r>
          </a:p>
          <a:p>
            <a:r>
              <a:rPr lang="en-US" dirty="0"/>
              <a:t>Workshop</a:t>
            </a:r>
          </a:p>
          <a:p>
            <a:r>
              <a:rPr lang="en-US" dirty="0"/>
              <a:t>Bike/boat storage/sheds</a:t>
            </a:r>
          </a:p>
          <a:p>
            <a:r>
              <a:rPr lang="en-US" dirty="0"/>
              <a:t>Garden shed/green house/composters</a:t>
            </a:r>
          </a:p>
          <a:p>
            <a:r>
              <a:rPr lang="en-US" dirty="0" smtClean="0"/>
              <a:t>Gardens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236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398" y="838200"/>
            <a:ext cx="7391402" cy="685800"/>
          </a:xfrm>
        </p:spPr>
        <p:txBody>
          <a:bodyPr/>
          <a:lstStyle/>
          <a:p>
            <a:r>
              <a:rPr lang="en-US" dirty="0" smtClean="0"/>
              <a:t>Common Areas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90600" y="5562600"/>
            <a:ext cx="48768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24000"/>
            <a:ext cx="7761955" cy="48006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4169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Sustainable and affordable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391400" cy="3962400"/>
          </a:xfrm>
        </p:spPr>
        <p:txBody>
          <a:bodyPr>
            <a:normAutofit/>
          </a:bodyPr>
          <a:lstStyle/>
          <a:p>
            <a:r>
              <a:rPr lang="en-US" sz="2200" dirty="0" smtClean="0"/>
              <a:t>Buildings take green practices into account:</a:t>
            </a:r>
          </a:p>
          <a:p>
            <a:pPr lvl="1"/>
            <a:r>
              <a:rPr lang="en-US" dirty="0" smtClean="0"/>
              <a:t>Smaller </a:t>
            </a:r>
            <a:r>
              <a:rPr lang="en-US" dirty="0"/>
              <a:t>homes save </a:t>
            </a:r>
            <a:r>
              <a:rPr lang="en-US" dirty="0" smtClean="0"/>
              <a:t>on construction </a:t>
            </a:r>
            <a:r>
              <a:rPr lang="en-US" dirty="0"/>
              <a:t>materials </a:t>
            </a:r>
            <a:endParaRPr lang="en-US" dirty="0" smtClean="0"/>
          </a:p>
          <a:p>
            <a:pPr lvl="1"/>
            <a:r>
              <a:rPr lang="en-US" dirty="0" smtClean="0"/>
              <a:t>Energy-efficient homes save on heating &amp; a/c.</a:t>
            </a:r>
          </a:p>
          <a:p>
            <a:pPr lvl="1"/>
            <a:r>
              <a:rPr lang="en-US" dirty="0" smtClean="0"/>
              <a:t>Solar installations where possible.</a:t>
            </a:r>
          </a:p>
          <a:p>
            <a:pPr lvl="1"/>
            <a:r>
              <a:rPr lang="en-US" dirty="0" smtClean="0"/>
              <a:t>Florida friendly landscaping saves water.</a:t>
            </a:r>
          </a:p>
          <a:p>
            <a:r>
              <a:rPr lang="en-US" sz="2200" dirty="0" smtClean="0"/>
              <a:t>Shared facilities mean </a:t>
            </a:r>
            <a:r>
              <a:rPr lang="en-US" sz="2200" dirty="0"/>
              <a:t>less consumption of non-renewable </a:t>
            </a:r>
            <a:r>
              <a:rPr lang="en-US" sz="2200" dirty="0" smtClean="0"/>
              <a:t>resources and a reduced human </a:t>
            </a:r>
            <a:r>
              <a:rPr lang="en-US" sz="2200" dirty="0"/>
              <a:t>impact on the </a:t>
            </a:r>
            <a:r>
              <a:rPr lang="en-US" sz="2200" dirty="0" smtClean="0"/>
              <a:t>environment.</a:t>
            </a:r>
          </a:p>
          <a:p>
            <a:r>
              <a:rPr lang="en-US" sz="2200" dirty="0" smtClean="0"/>
              <a:t>Accessible building practices throughout are child friendly and allow for aging in place.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56434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Tenets of Cohousing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en-US" sz="2200" dirty="0"/>
              <a:t>Participatory process. </a:t>
            </a:r>
            <a:endParaRPr lang="en-US" sz="2200" dirty="0" smtClean="0"/>
          </a:p>
          <a:p>
            <a:pPr lvl="1">
              <a:lnSpc>
                <a:spcPct val="130000"/>
              </a:lnSpc>
            </a:pPr>
            <a:r>
              <a:rPr lang="en-US" dirty="0"/>
              <a:t>Non-hierarchical structure </a:t>
            </a:r>
            <a:r>
              <a:rPr lang="en-US" dirty="0" smtClean="0"/>
              <a:t>and </a:t>
            </a:r>
            <a:r>
              <a:rPr lang="en-US" dirty="0"/>
              <a:t>decision-making. </a:t>
            </a: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en-US" sz="2200" dirty="0" smtClean="0"/>
              <a:t>Intentional neighborhood design</a:t>
            </a:r>
            <a:r>
              <a:rPr lang="en-US" sz="2200" dirty="0" smtClean="0"/>
              <a:t>.</a:t>
            </a: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en-US" sz="2200" dirty="0" smtClean="0"/>
              <a:t>Sustainability built in to design and living.</a:t>
            </a:r>
            <a:endParaRPr lang="en-US" sz="2200" dirty="0"/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en-US" sz="2200" dirty="0" smtClean="0"/>
              <a:t>Extensive common </a:t>
            </a:r>
            <a:r>
              <a:rPr lang="en-US" sz="2200" dirty="0"/>
              <a:t>facilities. </a:t>
            </a: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en-US" sz="2200" dirty="0" smtClean="0"/>
              <a:t>Complete resident </a:t>
            </a:r>
            <a:r>
              <a:rPr lang="en-US" sz="2200" dirty="0"/>
              <a:t>management</a:t>
            </a:r>
            <a:r>
              <a:rPr lang="en-US" sz="2200" dirty="0" smtClean="0"/>
              <a:t>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869126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7391400" cy="3886200"/>
          </a:xfrm>
        </p:spPr>
        <p:txBody>
          <a:bodyPr>
            <a:noAutofit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A sense of extended family and of belonging.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We are social beings and most people are happier when they feel connected – mostly to other people. Even the introverts.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/>
              <a:t>Our lives are enriched through sharing.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By </a:t>
            </a:r>
            <a:r>
              <a:rPr lang="en-US" sz="2200" dirty="0"/>
              <a:t>living </a:t>
            </a:r>
            <a:r>
              <a:rPr lang="en-US" sz="2200" dirty="0" smtClean="0"/>
              <a:t>densely, dynamically and </a:t>
            </a:r>
            <a:r>
              <a:rPr lang="en-US" sz="2200" dirty="0"/>
              <a:t>deliberately, cohousers use </a:t>
            </a:r>
            <a:r>
              <a:rPr lang="en-US" sz="2200" dirty="0" smtClean="0"/>
              <a:t>fewer </a:t>
            </a:r>
            <a:r>
              <a:rPr lang="en-US" sz="2200" dirty="0"/>
              <a:t>resources and generate less environmental impact </a:t>
            </a:r>
            <a:r>
              <a:rPr lang="en-US" sz="2200" dirty="0" smtClean="0"/>
              <a:t>while</a:t>
            </a:r>
            <a:r>
              <a:rPr lang="en-US" sz="2200" dirty="0"/>
              <a:t> </a:t>
            </a:r>
            <a:r>
              <a:rPr lang="en-US" sz="2200" dirty="0" smtClean="0"/>
              <a:t>hoping to create a </a:t>
            </a:r>
            <a:r>
              <a:rPr lang="en-US" sz="2200" dirty="0"/>
              <a:t>better way of life. </a:t>
            </a:r>
            <a:endParaRPr lang="en-US" sz="22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398" y="1027664"/>
            <a:ext cx="7391402" cy="1143000"/>
          </a:xfrm>
        </p:spPr>
        <p:txBody>
          <a:bodyPr/>
          <a:lstStyle/>
          <a:p>
            <a:r>
              <a:rPr lang="en-US" dirty="0" smtClean="0"/>
              <a:t>Benefits (&amp; Challenges)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159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391400" cy="2667000"/>
          </a:xfrm>
        </p:spPr>
        <p:txBody>
          <a:bodyPr/>
          <a:lstStyle/>
          <a:p>
            <a:r>
              <a:rPr lang="en-US" dirty="0"/>
              <a:t>Gainesville Cohousing</a:t>
            </a:r>
          </a:p>
          <a:p>
            <a:pPr lvl="1"/>
            <a:r>
              <a:rPr lang="en-US" dirty="0">
                <a:hlinkClick r:id="rId2"/>
              </a:rPr>
              <a:t>http://www.gainesvillecohousing.org/</a:t>
            </a:r>
            <a:r>
              <a:rPr lang="en-US" dirty="0"/>
              <a:t> </a:t>
            </a:r>
          </a:p>
          <a:p>
            <a:r>
              <a:rPr lang="en-US" dirty="0"/>
              <a:t>The Cohousing Association of the US:</a:t>
            </a:r>
          </a:p>
          <a:p>
            <a:pPr lvl="1"/>
            <a:r>
              <a:rPr lang="en-US" dirty="0">
                <a:hlinkClick r:id="rId3"/>
              </a:rPr>
              <a:t>http://www.cohousing.org/</a:t>
            </a:r>
            <a:r>
              <a:rPr lang="en-US" dirty="0"/>
              <a:t> </a:t>
            </a:r>
          </a:p>
          <a:p>
            <a:r>
              <a:rPr lang="en-US" dirty="0"/>
              <a:t>Fellowship for Intentional Community:</a:t>
            </a:r>
          </a:p>
          <a:p>
            <a:pPr lvl="1"/>
            <a:r>
              <a:rPr lang="en-US" dirty="0">
                <a:hlinkClick r:id="rId4"/>
              </a:rPr>
              <a:t>http://www.ic.org</a:t>
            </a:r>
            <a:r>
              <a:rPr lang="en-US" dirty="0" smtClean="0">
                <a:hlinkClick r:id="rId4"/>
              </a:rPr>
              <a:t>/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42" b="32778"/>
          <a:stretch/>
        </p:blipFill>
        <p:spPr>
          <a:xfrm>
            <a:off x="2514600" y="4914794"/>
            <a:ext cx="3962400" cy="14098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648200"/>
            <a:ext cx="2438400" cy="203403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92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Cohousing in a Nutshell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133600"/>
            <a:ext cx="7315200" cy="39624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00" dirty="0"/>
              <a:t>Combines co-owned common property with individually owned living </a:t>
            </a:r>
            <a:r>
              <a:rPr lang="en-US" sz="2200" dirty="0" smtClean="0"/>
              <a:t>units: privacy alongside community.</a:t>
            </a:r>
          </a:p>
          <a:p>
            <a:pPr>
              <a:lnSpc>
                <a:spcPct val="120000"/>
              </a:lnSpc>
            </a:pPr>
            <a:r>
              <a:rPr lang="en-US" sz="2200" dirty="0" smtClean="0"/>
              <a:t>Facilitates </a:t>
            </a:r>
            <a:r>
              <a:rPr lang="en-US" sz="2200" dirty="0"/>
              <a:t>interaction among neighbors for social and practical </a:t>
            </a:r>
            <a:r>
              <a:rPr lang="en-US" sz="2200" dirty="0" smtClean="0"/>
              <a:t>benefits.</a:t>
            </a:r>
            <a:endParaRPr lang="en-US" sz="2200" dirty="0"/>
          </a:p>
          <a:p>
            <a:pPr>
              <a:lnSpc>
                <a:spcPct val="120000"/>
              </a:lnSpc>
            </a:pPr>
            <a:r>
              <a:rPr lang="en-US" sz="2200" dirty="0" smtClean="0"/>
              <a:t>Fosters diversity and sustainability.</a:t>
            </a:r>
          </a:p>
          <a:p>
            <a:pPr>
              <a:lnSpc>
                <a:spcPct val="120000"/>
              </a:lnSpc>
            </a:pPr>
            <a:r>
              <a:rPr lang="en-US" sz="2200" dirty="0" smtClean="0"/>
              <a:t>Encourages shared skills and resources for economic and environmental benefit.</a:t>
            </a:r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793709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nalWord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0342"/>
            <a:ext cx="7696200" cy="47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43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Cohousing = Intentional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Cohousing </a:t>
            </a:r>
            <a:r>
              <a:rPr lang="en-US" dirty="0"/>
              <a:t>C</a:t>
            </a:r>
            <a:r>
              <a:rPr lang="en-US" dirty="0" smtClean="0"/>
              <a:t>ommunity is </a:t>
            </a:r>
            <a:r>
              <a:rPr lang="en-US" dirty="0"/>
              <a:t>a type of </a:t>
            </a:r>
            <a:r>
              <a:rPr lang="en-US" dirty="0" smtClean="0"/>
              <a:t>Intentional Community composed </a:t>
            </a:r>
            <a:r>
              <a:rPr lang="en-US" dirty="0"/>
              <a:t>of </a:t>
            </a:r>
            <a:r>
              <a:rPr lang="en-US" dirty="0" smtClean="0"/>
              <a:t>private homes supplemented </a:t>
            </a:r>
            <a:r>
              <a:rPr lang="en-US" dirty="0"/>
              <a:t>by shared facilities.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community is planned, owned and managed by the residents – who also share activities which </a:t>
            </a:r>
            <a:r>
              <a:rPr lang="en-US" dirty="0" smtClean="0"/>
              <a:t>typically include </a:t>
            </a:r>
            <a:r>
              <a:rPr lang="en-US" dirty="0"/>
              <a:t>cooking, dining, child care, gardening, and governance of the community. </a:t>
            </a:r>
            <a:endParaRPr lang="en-US" dirty="0" smtClean="0"/>
          </a:p>
          <a:p>
            <a:r>
              <a:rPr lang="en-US" dirty="0" smtClean="0"/>
              <a:t>Common </a:t>
            </a:r>
            <a:r>
              <a:rPr lang="en-US" dirty="0"/>
              <a:t>facilities </a:t>
            </a:r>
            <a:r>
              <a:rPr lang="en-US" dirty="0" smtClean="0"/>
              <a:t>include </a:t>
            </a:r>
            <a:r>
              <a:rPr lang="en-US" dirty="0"/>
              <a:t>a </a:t>
            </a:r>
            <a:r>
              <a:rPr lang="en-US" dirty="0" smtClean="0"/>
              <a:t>common house with a kitchen/dining room for shared meals, guest rooms, offices and recreational amenities.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80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Cohousing is not 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200" dirty="0" smtClean="0"/>
              <a:t>Residents do </a:t>
            </a:r>
            <a:r>
              <a:rPr lang="en-US" sz="2200" dirty="0"/>
              <a:t>not have a shared economy </a:t>
            </a:r>
            <a:endParaRPr lang="en-US" sz="2200" dirty="0" smtClean="0"/>
          </a:p>
          <a:p>
            <a:pPr>
              <a:lnSpc>
                <a:spcPct val="120000"/>
              </a:lnSpc>
            </a:pPr>
            <a:r>
              <a:rPr lang="en-US" sz="2200" dirty="0" smtClean="0"/>
              <a:t>Residents do not have a </a:t>
            </a:r>
            <a:r>
              <a:rPr lang="en-US" sz="2200" dirty="0"/>
              <a:t>common set of beliefs </a:t>
            </a:r>
            <a:r>
              <a:rPr lang="en-US" sz="2200" dirty="0" smtClean="0"/>
              <a:t>or a religion.</a:t>
            </a:r>
          </a:p>
          <a:p>
            <a:pPr>
              <a:lnSpc>
                <a:spcPct val="120000"/>
              </a:lnSpc>
            </a:pPr>
            <a:r>
              <a:rPr lang="en-US" sz="2200" dirty="0" smtClean="0"/>
              <a:t>Cohousing communities are not cults or communes.</a:t>
            </a:r>
            <a:endParaRPr lang="en-US" sz="2200" dirty="0"/>
          </a:p>
          <a:p>
            <a:pPr>
              <a:lnSpc>
                <a:spcPct val="120000"/>
              </a:lnSpc>
            </a:pPr>
            <a:r>
              <a:rPr lang="en-US" sz="2200" dirty="0" smtClean="0"/>
              <a:t>There is no ‘leader’ … residents agree to share responsibilities.</a:t>
            </a:r>
          </a:p>
          <a:p>
            <a:pPr>
              <a:lnSpc>
                <a:spcPct val="120000"/>
              </a:lnSpc>
            </a:pPr>
            <a:r>
              <a:rPr lang="en-US" sz="2200" dirty="0" smtClean="0"/>
              <a:t>No ownership by a management company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13264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Cohousing 101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200" dirty="0" smtClean="0"/>
              <a:t>Cohousing originated </a:t>
            </a:r>
            <a:r>
              <a:rPr lang="en-US" sz="2200" dirty="0"/>
              <a:t>in Denmark in the </a:t>
            </a:r>
            <a:r>
              <a:rPr lang="en-US" sz="2200" dirty="0" smtClean="0"/>
              <a:t>1960s</a:t>
            </a:r>
            <a:r>
              <a:rPr lang="en-US" sz="2200" dirty="0" smtClean="0"/>
              <a:t>.</a:t>
            </a:r>
          </a:p>
          <a:p>
            <a:pPr marL="684213" lvl="2" indent="-342900">
              <a:lnSpc>
                <a:spcPct val="110000"/>
              </a:lnSpc>
              <a:buClr>
                <a:schemeClr val="accent4">
                  <a:lumMod val="50000"/>
                </a:schemeClr>
              </a:buClr>
              <a:buSzPct val="100000"/>
              <a:buFont typeface="Wingdings" charset="2"/>
              <a:buChar char="§"/>
            </a:pP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Denmark</a:t>
            </a:r>
            <a:r>
              <a:rPr lang="en-US" sz="2200" dirty="0"/>
              <a:t>: 1</a:t>
            </a:r>
            <a:r>
              <a:rPr lang="en-US" sz="2200" dirty="0" smtClean="0"/>
              <a:t>% of the population </a:t>
            </a:r>
            <a:r>
              <a:rPr lang="en-US" sz="2200" dirty="0"/>
              <a:t>(50,000) live in </a:t>
            </a:r>
            <a:r>
              <a:rPr lang="en-US" sz="2200" dirty="0" smtClean="0"/>
              <a:t>Cohousing Communities</a:t>
            </a:r>
          </a:p>
          <a:p>
            <a:pPr>
              <a:lnSpc>
                <a:spcPct val="110000"/>
              </a:lnSpc>
            </a:pPr>
            <a:r>
              <a:rPr lang="en-US" sz="2200" dirty="0" smtClean="0"/>
              <a:t>It quickly grew and spread to many other countries including: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USA: 1</a:t>
            </a:r>
            <a:r>
              <a:rPr lang="en-US" baseline="30000" dirty="0" smtClean="0"/>
              <a:t>st</a:t>
            </a:r>
            <a:r>
              <a:rPr lang="en-US" dirty="0" smtClean="0"/>
              <a:t> in 1991 :: 157 communities established :: 143 forming or under construction.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Netherlands: 300+ established :: 60+ forming.</a:t>
            </a:r>
          </a:p>
          <a:p>
            <a:pPr lvl="1">
              <a:lnSpc>
                <a:spcPct val="110000"/>
              </a:lnSpc>
            </a:pPr>
            <a:r>
              <a:rPr lang="en-US" dirty="0" smtClean="0"/>
              <a:t>Canada: 11 established :: 19+ forming.</a:t>
            </a:r>
          </a:p>
        </p:txBody>
      </p:sp>
    </p:spTree>
    <p:extLst>
      <p:ext uri="{BB962C8B-B14F-4D97-AF65-F5344CB8AC3E}">
        <p14:creationId xmlns:p14="http://schemas.microsoft.com/office/powerpoint/2010/main" val="4120279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Cohousing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7391400" cy="4038600"/>
          </a:xfrm>
        </p:spPr>
        <p:txBody>
          <a:bodyPr>
            <a:noAutofit/>
          </a:bodyPr>
          <a:lstStyle/>
          <a:p>
            <a:r>
              <a:rPr lang="en-US" sz="2200" dirty="0" smtClean="0"/>
              <a:t>There are 3 main types: Urban, Suburban, Rural.</a:t>
            </a:r>
          </a:p>
          <a:p>
            <a:r>
              <a:rPr lang="en-US" sz="2200" dirty="0" smtClean="0"/>
              <a:t>Homes are compact: low</a:t>
            </a:r>
            <a:r>
              <a:rPr lang="en-US" sz="2200" dirty="0"/>
              <a:t>-rise </a:t>
            </a:r>
            <a:r>
              <a:rPr lang="en-US" sz="2200" dirty="0" smtClean="0"/>
              <a:t>apartments or townhouses or clustered detached houses.</a:t>
            </a:r>
          </a:p>
          <a:p>
            <a:r>
              <a:rPr lang="en-US" sz="2200" dirty="0" smtClean="0"/>
              <a:t>Cars are kept to the periphery to promote walking, interactions between neighbors, and safety especially for children at play.</a:t>
            </a:r>
          </a:p>
          <a:p>
            <a:r>
              <a:rPr lang="en-US" sz="2200" dirty="0" smtClean="0"/>
              <a:t>Shared </a:t>
            </a:r>
            <a:r>
              <a:rPr lang="en-US" sz="2200" dirty="0"/>
              <a:t>green </a:t>
            </a:r>
            <a:r>
              <a:rPr lang="en-US" sz="2200" dirty="0" smtClean="0"/>
              <a:t>spaces allow for </a:t>
            </a:r>
            <a:r>
              <a:rPr lang="en-US" sz="2200" dirty="0"/>
              <a:t>gardening, play, or places to gather. </a:t>
            </a:r>
            <a:endParaRPr lang="en-US" sz="2200" dirty="0" smtClean="0"/>
          </a:p>
          <a:p>
            <a:r>
              <a:rPr lang="en-US" sz="2200" dirty="0" smtClean="0"/>
              <a:t>Buildings are clustered </a:t>
            </a:r>
            <a:r>
              <a:rPr lang="en-US" sz="2200" dirty="0"/>
              <a:t>leaving </a:t>
            </a:r>
            <a:r>
              <a:rPr lang="en-US" sz="2200" dirty="0" smtClean="0"/>
              <a:t>the majority of “open” land for </a:t>
            </a:r>
            <a:r>
              <a:rPr lang="en-US" sz="2200" dirty="0"/>
              <a:t>shared use. This </a:t>
            </a:r>
            <a:r>
              <a:rPr lang="en-US" sz="2200" dirty="0" smtClean="0"/>
              <a:t>addresses </a:t>
            </a:r>
            <a:r>
              <a:rPr lang="en-US" sz="2200" dirty="0"/>
              <a:t>the growing problem of suburban sprawl.</a:t>
            </a:r>
          </a:p>
        </p:txBody>
      </p:sp>
    </p:spTree>
    <p:extLst>
      <p:ext uri="{BB962C8B-B14F-4D97-AF65-F5344CB8AC3E}">
        <p14:creationId xmlns:p14="http://schemas.microsoft.com/office/powerpoint/2010/main" val="348116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Cohousing is an ‘open concept’ and there is tremendous diversity from community to community, </a:t>
            </a:r>
            <a:r>
              <a:rPr lang="en-US" dirty="0" smtClean="0"/>
              <a:t>state </a:t>
            </a:r>
            <a:r>
              <a:rPr lang="en-US" dirty="0" smtClean="0"/>
              <a:t>to </a:t>
            </a:r>
            <a:r>
              <a:rPr lang="en-US" dirty="0" smtClean="0"/>
              <a:t>state and country to country </a:t>
            </a:r>
            <a:r>
              <a:rPr lang="en-US" dirty="0" smtClean="0"/>
              <a:t>in terms of:</a:t>
            </a:r>
          </a:p>
          <a:p>
            <a:pPr lvl="1"/>
            <a:r>
              <a:rPr lang="en-US" dirty="0" smtClean="0"/>
              <a:t>Size of land</a:t>
            </a:r>
          </a:p>
          <a:p>
            <a:pPr lvl="1"/>
            <a:r>
              <a:rPr lang="en-US" dirty="0" smtClean="0"/>
              <a:t>Types and sizes of homes</a:t>
            </a:r>
          </a:p>
          <a:p>
            <a:pPr lvl="1"/>
            <a:r>
              <a:rPr lang="en-US" dirty="0" smtClean="0"/>
              <a:t>Number of families and ages of residents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675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12493</TotalTime>
  <Words>868</Words>
  <Application>Microsoft Macintosh PowerPoint</Application>
  <PresentationFormat>On-screen Show (4:3)</PresentationFormat>
  <Paragraphs>130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Austin</vt:lpstr>
      <vt:lpstr>PowerPoint Presentation</vt:lpstr>
      <vt:lpstr>Imagine …</vt:lpstr>
      <vt:lpstr>Cohousing in a Nutshell</vt:lpstr>
      <vt:lpstr>PowerPoint Presentation</vt:lpstr>
      <vt:lpstr>Cohousing = Intentional Community</vt:lpstr>
      <vt:lpstr>What Cohousing is not … </vt:lpstr>
      <vt:lpstr>Cohousing 101</vt:lpstr>
      <vt:lpstr>Types of Cohousing</vt:lpstr>
      <vt:lpstr>Open Concept</vt:lpstr>
      <vt:lpstr>Frog Song, Cotati, CA</vt:lpstr>
      <vt:lpstr>La Querencia, Fresno, CA</vt:lpstr>
      <vt:lpstr>Acequia, Albuquerque, NM</vt:lpstr>
      <vt:lpstr>Frog Song, Cotati, CA</vt:lpstr>
      <vt:lpstr>La Querencia, Fresno, CA</vt:lpstr>
      <vt:lpstr>Acequia, Albuquerque, NM</vt:lpstr>
      <vt:lpstr>Arcadia, Chapel Hill, NC</vt:lpstr>
      <vt:lpstr>East Lake Commons, Decatur, GA</vt:lpstr>
      <vt:lpstr>Eno Commons, Durham, NC</vt:lpstr>
      <vt:lpstr>Older Women’s Co-Housing</vt:lpstr>
      <vt:lpstr>Gainesville Cohousing, FL</vt:lpstr>
      <vt:lpstr>PowerPoint Presentation</vt:lpstr>
      <vt:lpstr>PowerPoint Presentation</vt:lpstr>
      <vt:lpstr>Site Plan Concept</vt:lpstr>
      <vt:lpstr>Planned Common Facilities</vt:lpstr>
      <vt:lpstr>Common Areas</vt:lpstr>
      <vt:lpstr>Sustainable and affordable</vt:lpstr>
      <vt:lpstr>Main Tenets of Cohousing</vt:lpstr>
      <vt:lpstr>Benefits (&amp; Challenges)</vt:lpstr>
      <vt:lpstr>Resources</vt:lpstr>
    </vt:vector>
  </TitlesOfParts>
  <Company>W.L. Gore and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Cohousing?</dc:title>
  <dc:creator>bpizzala</dc:creator>
  <cp:lastModifiedBy>Miranda Castro</cp:lastModifiedBy>
  <cp:revision>211</cp:revision>
  <cp:lastPrinted>2015-12-17T22:35:41Z</cp:lastPrinted>
  <dcterms:created xsi:type="dcterms:W3CDTF">2003-07-26T19:41:20Z</dcterms:created>
  <dcterms:modified xsi:type="dcterms:W3CDTF">2016-04-06T03:07:00Z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lipCorrection">
    <vt:bool>true</vt:bool>
  </property>
</Properties>
</file>